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10" r:id="rId5"/>
    <p:sldId id="309" r:id="rId6"/>
    <p:sldId id="321" r:id="rId7"/>
    <p:sldId id="312" r:id="rId8"/>
    <p:sldId id="316" r:id="rId9"/>
    <p:sldId id="317" r:id="rId10"/>
    <p:sldId id="318" r:id="rId11"/>
    <p:sldId id="319" r:id="rId12"/>
    <p:sldId id="305" r:id="rId13"/>
    <p:sldId id="320" r:id="rId14"/>
    <p:sldId id="29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AE8"/>
    <a:srgbClr val="4769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1E153E-38B8-4060-AAD4-244E6A23ED9A}" v="2" dt="2025-08-29T07:52:45.719"/>
  </p1510:revLst>
</p1510:revInfo>
</file>

<file path=ppt/tableStyles.xml><?xml version="1.0" encoding="utf-8"?>
<a:tblStyleLst xmlns:a="http://schemas.openxmlformats.org/drawingml/2006/main" def="{9DCAF9ED-07DC-4A11-8D7F-57B35C25682E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5394" autoAdjust="0"/>
  </p:normalViewPr>
  <p:slideViewPr>
    <p:cSldViewPr snapToGrid="0">
      <p:cViewPr>
        <p:scale>
          <a:sx n="64" d="100"/>
          <a:sy n="64" d="100"/>
        </p:scale>
        <p:origin x="978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umar Mnajunath Thalla" userId="5e6d11938929617e" providerId="LiveId" clId="{191E153E-38B8-4060-AAD4-244E6A23ED9A}"/>
    <pc:docChg chg="undo redo custSel modSld sldOrd">
      <pc:chgData name="Kumar Mnajunath Thalla" userId="5e6d11938929617e" providerId="LiveId" clId="{191E153E-38B8-4060-AAD4-244E6A23ED9A}" dt="2025-08-29T07:53:03.353" v="74" actId="20577"/>
      <pc:docMkLst>
        <pc:docMk/>
      </pc:docMkLst>
      <pc:sldChg chg="modSp mod">
        <pc:chgData name="Kumar Mnajunath Thalla" userId="5e6d11938929617e" providerId="LiveId" clId="{191E153E-38B8-4060-AAD4-244E6A23ED9A}" dt="2025-08-29T07:50:24.775" v="3" actId="14100"/>
        <pc:sldMkLst>
          <pc:docMk/>
          <pc:sldMk cId="1760268449" sldId="310"/>
        </pc:sldMkLst>
        <pc:spChg chg="mod">
          <ac:chgData name="Kumar Mnajunath Thalla" userId="5e6d11938929617e" providerId="LiveId" clId="{191E153E-38B8-4060-AAD4-244E6A23ED9A}" dt="2025-08-29T07:50:24.775" v="3" actId="14100"/>
          <ac:spMkLst>
            <pc:docMk/>
            <pc:sldMk cId="1760268449" sldId="310"/>
            <ac:spMk id="7" creationId="{C0147929-8D39-DAA9-C3C5-4829D9C31C27}"/>
          </ac:spMkLst>
        </pc:spChg>
      </pc:sldChg>
      <pc:sldChg chg="modSp mod">
        <pc:chgData name="Kumar Mnajunath Thalla" userId="5e6d11938929617e" providerId="LiveId" clId="{191E153E-38B8-4060-AAD4-244E6A23ED9A}" dt="2025-08-29T07:53:03.353" v="74" actId="20577"/>
        <pc:sldMkLst>
          <pc:docMk/>
          <pc:sldMk cId="499934032" sldId="319"/>
        </pc:sldMkLst>
        <pc:spChg chg="mod">
          <ac:chgData name="Kumar Mnajunath Thalla" userId="5e6d11938929617e" providerId="LiveId" clId="{191E153E-38B8-4060-AAD4-244E6A23ED9A}" dt="2025-08-29T07:53:03.353" v="74" actId="20577"/>
          <ac:spMkLst>
            <pc:docMk/>
            <pc:sldMk cId="499934032" sldId="319"/>
            <ac:spMk id="3" creationId="{CDB47DEE-E20B-108F-E9A7-8281BB487C2F}"/>
          </ac:spMkLst>
        </pc:spChg>
      </pc:sldChg>
      <pc:sldChg chg="ord">
        <pc:chgData name="Kumar Mnajunath Thalla" userId="5e6d11938929617e" providerId="LiveId" clId="{191E153E-38B8-4060-AAD4-244E6A23ED9A}" dt="2025-08-29T07:52:36.590" v="46" actId="20578"/>
        <pc:sldMkLst>
          <pc:docMk/>
          <pc:sldMk cId="3454418168" sldId="32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2186-C111-43A8-A0F7-F77FFDE4DF82}" type="datetimeFigureOut">
              <a:rPr lang="en-US" smtClean="0"/>
              <a:t>8/29/2025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6CFAD-C154-4C9C-AD01-665A505506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BBB5B-F3DE-41D7-B279-483D20E8E363}" type="datetimeFigureOut">
              <a:rPr lang="en-US" smtClean="0"/>
              <a:t>8/29/2025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62BC0-7DC4-4569-951D-2BB9475345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2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9909" y="2335192"/>
            <a:ext cx="9792182" cy="21876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lIns="914400" tIns="91440" rIns="914400" anchor="ctr"/>
          <a:lstStyle>
            <a:lvl1pPr algn="ctr">
              <a:defRPr sz="5400" b="1" cap="all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5E8994-67B0-7A02-C300-323269156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32671" y="0"/>
            <a:ext cx="7659329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3791" y="787869"/>
            <a:ext cx="2743200" cy="2142144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EA6B5C4-24E3-C021-071B-DFF6C6CC49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33449" y="3429000"/>
            <a:ext cx="2920796" cy="29273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4572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600" spc="100" baseline="0"/>
            </a:lvl2pPr>
            <a:lvl3pPr marL="9144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400" spc="100" baseline="0"/>
            </a:lvl3pPr>
            <a:lvl4pPr marL="13716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200" spc="100" baseline="0"/>
            </a:lvl4pPr>
            <a:lvl5pPr marL="18288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2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220928" y="787869"/>
            <a:ext cx="6292646" cy="54322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0559" y="1"/>
            <a:ext cx="4952999" cy="2182482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731520" rIns="73152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42932" y="0"/>
            <a:ext cx="7249067" cy="21824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2924355"/>
            <a:ext cx="3769525" cy="330064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E5C19A-AE6A-FEDE-6B3C-9B1701F4C50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933262" y="2932801"/>
            <a:ext cx="6411912" cy="3300851"/>
          </a:xfrm>
          <a:prstGeom prst="rect">
            <a:avLst/>
          </a:prstGeom>
        </p:spPr>
        <p:txBody>
          <a:bodyPr/>
          <a:lstStyle>
            <a:lvl1pPr marL="283464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1pPr>
            <a:lvl2pPr marL="9144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2pPr>
            <a:lvl3pPr marL="13716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3pPr>
            <a:lvl4pPr marL="18288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4pPr>
            <a:lvl5pPr marL="22860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6722F2-1968-8B82-9382-187D808D9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41541"/>
            <a:ext cx="10515600" cy="1215894"/>
          </a:xfrm>
          <a:prstGeom prst="rect">
            <a:avLst/>
          </a:prstGeom>
        </p:spPr>
        <p:txBody>
          <a:bodyPr anchor="b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59468" y="2674190"/>
            <a:ext cx="10494331" cy="36058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0061" y="1541398"/>
            <a:ext cx="4442603" cy="212482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30061" y="3984426"/>
            <a:ext cx="4442603" cy="242499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71736" y="0"/>
            <a:ext cx="5420263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4257799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772276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4747" y="2365057"/>
            <a:ext cx="4377400" cy="2160644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3EFFF7-FFC6-16DF-B4AB-DD5A1A1DA9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27896" y="0"/>
            <a:ext cx="3344379" cy="6858000"/>
          </a:xfrm>
          <a:custGeom>
            <a:avLst/>
            <a:gdLst>
              <a:gd name="connsiteX0" fmla="*/ 0 w 3344379"/>
              <a:gd name="connsiteY0" fmla="*/ 0 h 6858000"/>
              <a:gd name="connsiteX1" fmla="*/ 3344379 w 3344379"/>
              <a:gd name="connsiteY1" fmla="*/ 0 h 6858000"/>
              <a:gd name="connsiteX2" fmla="*/ 3344379 w 3344379"/>
              <a:gd name="connsiteY2" fmla="*/ 6858000 h 6858000"/>
              <a:gd name="connsiteX3" fmla="*/ 0 w 334437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44379" h="6858000">
                <a:moveTo>
                  <a:pt x="0" y="0"/>
                </a:moveTo>
                <a:lnTo>
                  <a:pt x="3344379" y="0"/>
                </a:lnTo>
                <a:lnTo>
                  <a:pt x="334437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1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 dirty="0"/>
              <a:t>Blank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6E802E-B214-0AE3-69C8-CBCA885C70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35900" y="2071688"/>
            <a:ext cx="3773488" cy="2732087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4572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2pPr>
            <a:lvl3pPr marL="9144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3pPr>
            <a:lvl4pPr marL="13716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4pPr>
            <a:lvl5pPr marL="18288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2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9909" y="2335192"/>
            <a:ext cx="9792182" cy="2187616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txBody>
          <a:bodyPr lIns="914400" tIns="182880" rIns="914400" anchor="ctr"/>
          <a:lstStyle>
            <a:lvl1pPr algn="ctr">
              <a:defRPr sz="5400" b="1" cap="all" spc="1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37129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CC6C658-B6F5-98D2-4D95-EA3030D6F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2" y="-7084"/>
            <a:ext cx="12212321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0065" y="2372810"/>
            <a:ext cx="4352081" cy="2129742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89480" y="0"/>
            <a:ext cx="539496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C3FAF69-7EBE-817B-DCEA-4A1595820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7515"/>
            <a:ext cx="4661648" cy="6871651"/>
          </a:xfrm>
          <a:prstGeom prst="rect">
            <a:avLst/>
          </a:prstGeom>
          <a:solidFill>
            <a:srgbClr val="476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6608" y="804862"/>
            <a:ext cx="3401992" cy="5121375"/>
          </a:xfrm>
          <a:prstGeom prst="rect">
            <a:avLst/>
          </a:prstGeom>
          <a:ln w="28575">
            <a:noFill/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4F9403-8AE5-DF79-EFCF-E99EABB8341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579338" y="804863"/>
            <a:ext cx="5716587" cy="5248276"/>
          </a:xfrm>
          <a:prstGeom prst="rect">
            <a:avLst/>
          </a:prstGeom>
        </p:spPr>
        <p:txBody>
          <a:bodyPr anchor="ctr"/>
          <a:lstStyle>
            <a:lvl1pPr marL="283464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1pPr>
            <a:lvl2pPr marL="73152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2pPr>
            <a:lvl3pPr marL="109728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3pPr>
            <a:lvl4pPr marL="146304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4pPr>
            <a:lvl5pPr marL="18288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7727" y="2060294"/>
            <a:ext cx="4359795" cy="2141316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9009"/>
            <a:ext cx="5521124" cy="687858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70878" y="4550199"/>
            <a:ext cx="4359795" cy="179016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1" cap="all" spc="100" baseline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912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706056"/>
            <a:ext cx="6323957" cy="1088020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C3273F-AE8F-21E6-A06E-52686D65496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35563" y="2291786"/>
            <a:ext cx="3017837" cy="396722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283464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2pPr>
            <a:lvl3pPr marL="6858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3pPr>
            <a:lvl4pPr marL="11430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4pPr>
            <a:lvl5pPr marL="16002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011C768-FB8E-F917-0CF9-C9B7DA4CAA6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473281" y="2294680"/>
            <a:ext cx="3136127" cy="396722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283464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2pPr>
            <a:lvl3pPr marL="6858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3pPr>
            <a:lvl4pPr marL="11430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4pPr>
            <a:lvl5pPr marL="16002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FD970D0-182D-96E3-04B5-5D634F9C4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6143"/>
            <a:ext cx="10515600" cy="1229033"/>
          </a:xfrm>
          <a:prstGeom prst="rect">
            <a:avLst/>
          </a:prstGeom>
        </p:spPr>
        <p:txBody>
          <a:bodyPr anchor="b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E453354-6167-7227-F443-F984688CC49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49775" y="2858625"/>
            <a:ext cx="3941763" cy="3338513"/>
          </a:xfrm>
          <a:prstGeom prst="rect">
            <a:avLst/>
          </a:prstGeom>
        </p:spPr>
        <p:txBody>
          <a:bodyPr/>
          <a:lstStyle>
            <a:lvl1pPr marL="347472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spc="100" baseline="0"/>
            </a:lvl1pPr>
            <a:lvl2pPr marL="6858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600" spc="100" baseline="0"/>
            </a:lvl2pPr>
            <a:lvl3pPr marL="11430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400" spc="100" baseline="0"/>
            </a:lvl3pPr>
            <a:lvl4pPr marL="16002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200" spc="100" baseline="0"/>
            </a:lvl4pPr>
            <a:lvl5pPr marL="20574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2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DDA14B5C-C6A4-65FB-34DD-E1C0FF465FF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342681" y="2858625"/>
            <a:ext cx="6011119" cy="33385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None/>
              <a:defRPr sz="1800" spc="100" baseline="0"/>
            </a:lvl1pPr>
            <a:lvl2pPr marL="28575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2pPr>
            <a:lvl3pPr marL="68580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3pPr>
            <a:lvl4pPr marL="114300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4pPr>
            <a:lvl5pPr marL="160020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766915"/>
            <a:ext cx="2782529" cy="21630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64796" y="960385"/>
            <a:ext cx="6341212" cy="1969628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716594"/>
            <a:ext cx="12192000" cy="314140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73" r:id="rId3"/>
    <p:sldLayoutId id="2147483669" r:id="rId4"/>
    <p:sldLayoutId id="2147483651" r:id="rId5"/>
    <p:sldLayoutId id="2147483671" r:id="rId6"/>
    <p:sldLayoutId id="2147483652" r:id="rId7"/>
    <p:sldLayoutId id="2147483653" r:id="rId8"/>
    <p:sldLayoutId id="2147483650" r:id="rId9"/>
    <p:sldLayoutId id="2147483664" r:id="rId10"/>
    <p:sldLayoutId id="2147483659" r:id="rId11"/>
    <p:sldLayoutId id="2147483662" r:id="rId12"/>
    <p:sldLayoutId id="2147483670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0147929-8D39-DAA9-C3C5-4829D9C31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791" y="787868"/>
            <a:ext cx="2743200" cy="2509967"/>
          </a:xfrm>
        </p:spPr>
        <p:txBody>
          <a:bodyPr anchor="ctr">
            <a:normAutofit fontScale="90000"/>
          </a:bodyPr>
          <a:lstStyle/>
          <a:p>
            <a:r>
              <a:rPr lang="en-US" b="1" dirty="0"/>
              <a:t>Supermarket Management System using Microservices Architecture and Angular Frontend</a:t>
            </a:r>
            <a:r>
              <a:rPr lang="en-US" dirty="0"/>
              <a:t>.</a:t>
            </a:r>
            <a:endParaRPr lang="en-US" kern="1200" cap="all" spc="100" baseline="0" dirty="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19806C-3610-4EBB-6C3E-2B8E076F2808}"/>
              </a:ext>
            </a:extLst>
          </p:cNvPr>
          <p:cNvSpPr txBox="1"/>
          <p:nvPr/>
        </p:nvSpPr>
        <p:spPr>
          <a:xfrm>
            <a:off x="838200" y="3429000"/>
            <a:ext cx="2920796" cy="292735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200" b="1" cap="none" spc="100" dirty="0"/>
              <a:t>Description:</a:t>
            </a:r>
            <a:br>
              <a:rPr lang="en-US" sz="1200" cap="none" spc="100" dirty="0"/>
            </a:br>
            <a:r>
              <a:rPr lang="en-US" sz="1200" cap="none" spc="100" dirty="0"/>
              <a:t>A microservices-based system for managing supermarket operations:</a:t>
            </a:r>
          </a:p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200" b="1" cap="none" spc="100" dirty="0"/>
              <a:t>Products</a:t>
            </a:r>
            <a:r>
              <a:rPr lang="en-US" sz="1200" cap="none" spc="100" dirty="0"/>
              <a:t>: CRUD for items, stock levels, pricing.</a:t>
            </a:r>
          </a:p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200" b="1" cap="none" spc="100" dirty="0"/>
              <a:t>Users</a:t>
            </a:r>
            <a:r>
              <a:rPr lang="en-US" sz="1200" cap="none" spc="100" dirty="0"/>
              <a:t>: CRUD for store staff/customers.</a:t>
            </a:r>
          </a:p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200" b="1" cap="none" spc="100" dirty="0"/>
              <a:t>Sales/Checkout</a:t>
            </a:r>
            <a:r>
              <a:rPr lang="en-US" sz="1200" cap="none" spc="100" dirty="0"/>
              <a:t>: Create bills, calculate totals/taxes, decrement stock.</a:t>
            </a:r>
          </a:p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200" b="1" cap="none" spc="100" dirty="0"/>
              <a:t>API Gateway &amp; Auth</a:t>
            </a:r>
            <a:r>
              <a:rPr lang="en-US" sz="1200" cap="none" spc="100" dirty="0"/>
              <a:t>: Single entry point, JWT auth, routing to services.</a:t>
            </a:r>
          </a:p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200" b="1" cap="none" spc="100" dirty="0"/>
              <a:t>Angular Frontend</a:t>
            </a:r>
            <a:r>
              <a:rPr lang="en-US" sz="1200" cap="none" spc="100" dirty="0"/>
              <a:t>: Dashboard + screens for Products, Users, and Checkout</a:t>
            </a:r>
            <a:r>
              <a:rPr lang="en-US" sz="1000" cap="none" spc="100" dirty="0"/>
              <a:t>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C900B9F-0C2B-476A-DFF7-A70BA218F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0928" y="1403830"/>
            <a:ext cx="6292646" cy="420034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033" name="Slide Number Placeholder 4">
            <a:extLst>
              <a:ext uri="{FF2B5EF4-FFF2-40B4-BE49-F238E27FC236}">
                <a16:creationId xmlns:a16="http://schemas.microsoft.com/office/drawing/2014/main" id="{D14E22D2-3CBD-007B-9A49-60AC29B1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68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7EF8F-D522-E209-55A6-B741D4638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AFBE1-62D3-0057-FA0A-3C1A98ADC2C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Docker Commands: used in deployment</a:t>
            </a:r>
          </a:p>
          <a:p>
            <a:pPr marL="0" indent="0">
              <a:buNone/>
            </a:pPr>
            <a:r>
              <a:rPr lang="en-US" dirty="0"/>
              <a:t> Build &amp; run : docker compose up --build  </a:t>
            </a:r>
          </a:p>
          <a:p>
            <a:pPr marL="0" indent="0">
              <a:buNone/>
            </a:pPr>
            <a:r>
              <a:rPr lang="en-US" dirty="0"/>
              <a:t> Stop all containers : docker compose down</a:t>
            </a:r>
          </a:p>
          <a:p>
            <a:pPr marL="0" indent="0">
              <a:buNone/>
            </a:pPr>
            <a:r>
              <a:rPr lang="en-US" dirty="0"/>
              <a:t>See running containers : docker </a:t>
            </a:r>
            <a:r>
              <a:rPr lang="en-US" dirty="0" err="1"/>
              <a:t>ps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Expected container list: List of containers will display       </a:t>
            </a:r>
          </a:p>
          <a:p>
            <a:pPr marL="0" indent="0">
              <a:buNone/>
            </a:pPr>
            <a:r>
              <a:rPr lang="en-US" dirty="0"/>
              <a:t>Check logs : docker logs gateway</a:t>
            </a:r>
          </a:p>
          <a:p>
            <a:pPr marL="0" indent="0">
              <a:buNone/>
            </a:pPr>
            <a:r>
              <a:rPr lang="en-US" dirty="0"/>
              <a:t>docker logs sales</a:t>
            </a:r>
          </a:p>
          <a:p>
            <a:pPr marL="0" indent="0">
              <a:buNone/>
            </a:pPr>
            <a:r>
              <a:rPr lang="en-US" dirty="0"/>
              <a:t>docker logs inventory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DC9FE5-E309-D236-17D8-61E0FA87FE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24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CBCD3B-EAB4-87E8-85AB-C9DDB7162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791" y="787869"/>
            <a:ext cx="2743200" cy="2142144"/>
          </a:xfrm>
        </p:spPr>
        <p:txBody>
          <a:bodyPr anchor="ctr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335026-4908-B82C-0C3C-4E5E0498CB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8426" y="3429000"/>
            <a:ext cx="3175819" cy="292735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THALLA KUMAR MANJUNATH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30414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kumarmanjunatht@gmail.com</a:t>
            </a:r>
          </a:p>
          <a:p>
            <a:endParaRPr lang="en-US" dirty="0"/>
          </a:p>
        </p:txBody>
      </p:sp>
      <p:pic>
        <p:nvPicPr>
          <p:cNvPr id="9220" name="Picture 4" descr="Generated image">
            <a:extLst>
              <a:ext uri="{FF2B5EF4-FFF2-40B4-BE49-F238E27FC236}">
                <a16:creationId xmlns:a16="http://schemas.microsoft.com/office/drawing/2014/main" id="{89C62D35-530D-FB7D-1894-76D2AEB9EA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0928" y="1403830"/>
            <a:ext cx="6292646" cy="420034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9223" name="Slide Number Placeholder 4">
            <a:extLst>
              <a:ext uri="{FF2B5EF4-FFF2-40B4-BE49-F238E27FC236}">
                <a16:creationId xmlns:a16="http://schemas.microsoft.com/office/drawing/2014/main" id="{9F7E0DAA-4109-2EAE-FEB3-B03D3BEBC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51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46">
            <a:extLst>
              <a:ext uri="{FF2B5EF4-FFF2-40B4-BE49-F238E27FC236}">
                <a16:creationId xmlns:a16="http://schemas.microsoft.com/office/drawing/2014/main" id="{3F9E60C6-15AA-4C95-9519-652CD08A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791" y="787869"/>
            <a:ext cx="2743200" cy="2142144"/>
          </a:xfrm>
        </p:spPr>
        <p:txBody>
          <a:bodyPr anchor="ctr">
            <a:normAutofit/>
          </a:bodyPr>
          <a:lstStyle/>
          <a:p>
            <a:r>
              <a:rPr lang="en-US" noProof="0" dirty="0"/>
              <a:t>AGENDA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3AADE-5119-8CE2-0DD5-2BD7E340328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33449" y="3429000"/>
            <a:ext cx="2920796" cy="292735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100"/>
              <a:t>1. DESCRIPTION</a:t>
            </a:r>
          </a:p>
          <a:p>
            <a:pPr>
              <a:lnSpc>
                <a:spcPct val="115000"/>
              </a:lnSpc>
            </a:pPr>
            <a:r>
              <a:rPr lang="en-US" sz="1100"/>
              <a:t>2. ARCHICTECTURE IN MICROSERVICES</a:t>
            </a:r>
          </a:p>
          <a:p>
            <a:pPr>
              <a:lnSpc>
                <a:spcPct val="115000"/>
              </a:lnSpc>
            </a:pPr>
            <a:r>
              <a:rPr lang="en-US" sz="1100"/>
              <a:t>3. INVENTORY SERVICE</a:t>
            </a:r>
          </a:p>
          <a:p>
            <a:pPr>
              <a:lnSpc>
                <a:spcPct val="115000"/>
              </a:lnSpc>
            </a:pPr>
            <a:r>
              <a:rPr lang="en-US" sz="1100"/>
              <a:t>4. USER SERVICE</a:t>
            </a:r>
          </a:p>
          <a:p>
            <a:pPr>
              <a:lnSpc>
                <a:spcPct val="115000"/>
              </a:lnSpc>
            </a:pPr>
            <a:r>
              <a:rPr lang="en-US" sz="1100"/>
              <a:t>5. SALES SERVICE</a:t>
            </a:r>
          </a:p>
          <a:p>
            <a:pPr>
              <a:lnSpc>
                <a:spcPct val="115000"/>
              </a:lnSpc>
            </a:pPr>
            <a:r>
              <a:rPr lang="en-US" sz="1100"/>
              <a:t>6. API GATEWAY</a:t>
            </a:r>
          </a:p>
          <a:p>
            <a:pPr>
              <a:lnSpc>
                <a:spcPct val="115000"/>
              </a:lnSpc>
            </a:pPr>
            <a:r>
              <a:rPr lang="en-US" sz="1100"/>
              <a:t>7. SAMPLE ARCHICTECTURE</a:t>
            </a:r>
          </a:p>
          <a:p>
            <a:pPr>
              <a:lnSpc>
                <a:spcPct val="115000"/>
              </a:lnSpc>
            </a:pPr>
            <a:r>
              <a:rPr lang="en-US" sz="1100"/>
              <a:t>8. DOCKER COMPOSE</a:t>
            </a:r>
          </a:p>
          <a:p>
            <a:pPr>
              <a:lnSpc>
                <a:spcPct val="115000"/>
              </a:lnSpc>
            </a:pPr>
            <a:r>
              <a:rPr lang="en-US" sz="1100"/>
              <a:t>9. LANGUAGES USED</a:t>
            </a:r>
          </a:p>
          <a:p>
            <a:pPr>
              <a:lnSpc>
                <a:spcPct val="115000"/>
              </a:lnSpc>
            </a:pPr>
            <a:endParaRPr lang="en-US" sz="1100"/>
          </a:p>
        </p:txBody>
      </p:sp>
      <p:pic>
        <p:nvPicPr>
          <p:cNvPr id="8194" name="Picture 2" descr="Generated image">
            <a:extLst>
              <a:ext uri="{FF2B5EF4-FFF2-40B4-BE49-F238E27FC236}">
                <a16:creationId xmlns:a16="http://schemas.microsoft.com/office/drawing/2014/main" id="{AA3C29E1-C4F1-21FB-1084-53D612186658}"/>
              </a:ext>
            </a:extLst>
          </p:cNvPr>
          <p:cNvPicPr>
            <a:picLocks noGrp="1" noChangeAspect="1" noChangeArrowheads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0928" y="1403830"/>
            <a:ext cx="6292646" cy="420034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DA9558D5-EB6D-C2EA-C5E2-790769448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292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D5C66-969C-97EC-192D-20949FAC1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F654-4178-DC03-BF81-063119296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BCA39-84E8-8C5C-66E7-E072D91656A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57800" y="655320"/>
            <a:ext cx="6038125" cy="5397819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>Languages used in Backend : </a:t>
            </a:r>
          </a:p>
          <a:p>
            <a:pPr marL="0" indent="0">
              <a:buNone/>
            </a:pPr>
            <a:r>
              <a:rPr lang="en-US" sz="1400" dirty="0"/>
              <a:t>Python → A high-level programming language used to build the backend logic.</a:t>
            </a:r>
          </a:p>
          <a:p>
            <a:pPr marL="0" indent="0">
              <a:buNone/>
            </a:pPr>
            <a:r>
              <a:rPr lang="en-US" sz="1400" dirty="0"/>
              <a:t>Flask → A lightweight Python web framework for creating REST APIs.</a:t>
            </a:r>
          </a:p>
          <a:p>
            <a:pPr marL="0" indent="0">
              <a:buNone/>
            </a:pPr>
            <a:r>
              <a:rPr lang="en-US" sz="1400" dirty="0"/>
              <a:t>YAML → A human-readable configuration language used in docker-compose </a:t>
            </a:r>
            <a:r>
              <a:rPr lang="en-US" sz="1400" dirty="0" err="1"/>
              <a:t>yml</a:t>
            </a:r>
            <a:r>
              <a:rPr lang="en-US" sz="1400" dirty="0"/>
              <a:t>.</a:t>
            </a:r>
          </a:p>
          <a:p>
            <a:pPr marL="0" indent="0">
              <a:buNone/>
            </a:pPr>
            <a:r>
              <a:rPr lang="en-US" sz="1400" dirty="0"/>
              <a:t>Docker file → A script containing instructions to build Docker images for each service.</a:t>
            </a:r>
          </a:p>
          <a:p>
            <a:pPr marL="0" indent="0">
              <a:buNone/>
            </a:pPr>
            <a:r>
              <a:rPr lang="en-US" sz="1400" dirty="0"/>
              <a:t>Docker → A containerization platform to run backend services in isolated environments.</a:t>
            </a:r>
          </a:p>
          <a:p>
            <a:pPr marL="0" indent="0">
              <a:buNone/>
            </a:pPr>
            <a:r>
              <a:rPr lang="en-US" sz="1400" dirty="0"/>
              <a:t>Languages used in Frontend :</a:t>
            </a:r>
          </a:p>
          <a:p>
            <a:pPr marL="0" indent="0">
              <a:buNone/>
            </a:pPr>
            <a:r>
              <a:rPr lang="en-US" sz="1400" dirty="0"/>
              <a:t>HTML → A markup language for creating the structure of web pages.</a:t>
            </a:r>
          </a:p>
          <a:p>
            <a:pPr marL="0" indent="0">
              <a:buNone/>
            </a:pPr>
            <a:r>
              <a:rPr lang="en-US" sz="1400" dirty="0"/>
              <a:t>CSS → A stylesheet language used to describe the presentation of a document.</a:t>
            </a:r>
          </a:p>
          <a:p>
            <a:pPr marL="0" indent="0">
              <a:buNone/>
            </a:pPr>
            <a:r>
              <a:rPr lang="en-US" sz="1400" dirty="0"/>
              <a:t>Bootstrap → A front-end CSS framework for responsive and web design.</a:t>
            </a:r>
          </a:p>
          <a:p>
            <a:pPr marL="0" indent="0">
              <a:buNone/>
            </a:pPr>
            <a:r>
              <a:rPr lang="en-US" sz="1400" dirty="0"/>
              <a:t>Angular → A TypeScript-based framework for building single-page applications..</a:t>
            </a:r>
          </a:p>
          <a:p>
            <a:pPr marL="0" indent="0">
              <a:buNone/>
            </a:pPr>
            <a:r>
              <a:rPr lang="en-US" sz="1400" dirty="0"/>
              <a:t>Docker → A containerization platform used to package and run applications consistently across environments.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9B42E-3721-6336-2A1B-C71155A90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418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AEBF-73B2-2188-6E43-D85E8297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143"/>
            <a:ext cx="10515600" cy="1229033"/>
          </a:xfrm>
        </p:spPr>
        <p:txBody>
          <a:bodyPr anchor="b">
            <a:normAutofit/>
          </a:bodyPr>
          <a:lstStyle/>
          <a:p>
            <a:r>
              <a:rPr lang="en-US" dirty="0"/>
              <a:t>Architecture used — Microservices</a:t>
            </a:r>
          </a:p>
        </p:txBody>
      </p:sp>
      <p:pic>
        <p:nvPicPr>
          <p:cNvPr id="2053" name="Picture 5" descr="Microservices Architecture: Benefits, Drawbacks &amp; Best Practices">
            <a:extLst>
              <a:ext uri="{FF2B5EF4-FFF2-40B4-BE49-F238E27FC236}">
                <a16:creationId xmlns:a16="http://schemas.microsoft.com/office/drawing/2014/main" id="{9DF77D49-5578-40BE-47DE-D325BD200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9775" y="3212318"/>
            <a:ext cx="3941763" cy="263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E948A408-E50B-1721-FCFC-5B0AD31F8194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 bwMode="auto">
          <a:xfrm>
            <a:off x="5342681" y="2858625"/>
            <a:ext cx="6011119" cy="3338513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1. </a:t>
            </a:r>
            <a:r>
              <a:rPr lang="en-US" altLang="en-US" dirty="0"/>
              <a:t>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roduct-service → manages products &amp; stock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tabLst/>
            </a:pPr>
            <a:r>
              <a:rPr lang="en-US" altLang="en-US" dirty="0"/>
              <a:t>2. 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ser-service → manages users &amp; roles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tabLst/>
            </a:pPr>
            <a:r>
              <a:rPr lang="en-US" altLang="en-US" dirty="0"/>
              <a:t>3. 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ales-service → manages sales/checkout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tabLst/>
            </a:pPr>
            <a:r>
              <a:rPr lang="en-US" altLang="en-US" dirty="0"/>
              <a:t>4. 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ateway → single entry point</a:t>
            </a:r>
            <a:r>
              <a:rPr lang="en-US" altLang="en-US" dirty="0"/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handles auth, CORS, routes traffic to the service</a:t>
            </a:r>
          </a:p>
          <a:p>
            <a:pPr lvl="0" eaLnBrk="0" fontAlgn="base" hangingPunct="0">
              <a:spcBef>
                <a:spcPct val="0"/>
              </a:spcBef>
            </a:pPr>
            <a:r>
              <a:rPr lang="en-US" dirty="0"/>
              <a:t>Independent services Product, User, Sales and Gateway each with its own container, codebase, and lifecycle.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885A6-2008-15E5-517B-3CBBFE99B1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26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9D3D6-DE24-09BD-A97B-B7DD2D487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608" y="804862"/>
            <a:ext cx="3401992" cy="5121375"/>
          </a:xfrm>
        </p:spPr>
        <p:txBody>
          <a:bodyPr anchor="ctr">
            <a:normAutofit/>
          </a:bodyPr>
          <a:lstStyle/>
          <a:p>
            <a:r>
              <a:rPr lang="en-US" dirty="0"/>
              <a:t>INVENTORY SERVICE APIS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D0609-E3CD-BB0C-DF14-7FCEB04352D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9338" y="804863"/>
            <a:ext cx="5716587" cy="5248276"/>
          </a:xfrm>
        </p:spPr>
        <p:txBody>
          <a:bodyPr anchor="ctr">
            <a:normAutofit/>
          </a:bodyPr>
          <a:lstStyle/>
          <a:p>
            <a:pPr marL="342900" indent="-342900">
              <a:lnSpc>
                <a:spcPct val="115000"/>
              </a:lnSpc>
              <a:buAutoNum type="arabicParenR"/>
            </a:pPr>
            <a:r>
              <a:rPr lang="en-US"/>
              <a:t>Inventory  Service : </a:t>
            </a:r>
          </a:p>
          <a:p>
            <a:pPr>
              <a:lnSpc>
                <a:spcPct val="115000"/>
              </a:lnSpc>
            </a:pPr>
            <a:r>
              <a:rPr lang="en-US"/>
              <a:t> GET /products → list all products → [{...}, {...}]</a:t>
            </a:r>
          </a:p>
          <a:p>
            <a:pPr>
              <a:lnSpc>
                <a:spcPct val="115000"/>
              </a:lnSpc>
            </a:pPr>
            <a:r>
              <a:rPr lang="en-US"/>
              <a:t>GET /products/{id} → get one → {...}; 404 if not found</a:t>
            </a:r>
          </a:p>
          <a:p>
            <a:pPr>
              <a:lnSpc>
                <a:spcPct val="115000"/>
              </a:lnSpc>
            </a:pPr>
            <a:r>
              <a:rPr lang="en-US"/>
              <a:t>POST /products → create body: { name,, price, tax, stock, category }201 → created</a:t>
            </a:r>
          </a:p>
          <a:p>
            <a:pPr>
              <a:lnSpc>
                <a:spcPct val="115000"/>
              </a:lnSpc>
            </a:pPr>
            <a:r>
              <a:rPr lang="en-US"/>
              <a:t>Product PUT /products/{id} → full update body: any of the fields above → updated product; 404 if not found</a:t>
            </a:r>
          </a:p>
          <a:p>
            <a:pPr>
              <a:lnSpc>
                <a:spcPct val="115000"/>
              </a:lnSpc>
            </a:pPr>
            <a:r>
              <a:rPr lang="en-US"/>
              <a:t>PATCH /products/{id}/stock → adjust stock body: { "delta": -3 } (use negative to decrement on sale) → { "id": 101, "stock": 117 }</a:t>
            </a:r>
          </a:p>
          <a:p>
            <a:pPr>
              <a:lnSpc>
                <a:spcPct val="115000"/>
              </a:lnSpc>
            </a:pPr>
            <a:r>
              <a:rPr lang="en-US"/>
              <a:t>DELETE /products/{id} → remove204 on success; 404 if not found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E84801-2D25-0795-E9BB-1D8BB339A7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45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4E321-3C74-C2A6-D696-661C958D5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98BA8-A327-DCE3-76D8-63396117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608" y="804862"/>
            <a:ext cx="3401992" cy="5121375"/>
          </a:xfrm>
        </p:spPr>
        <p:txBody>
          <a:bodyPr anchor="ctr">
            <a:normAutofit/>
          </a:bodyPr>
          <a:lstStyle/>
          <a:p>
            <a:r>
              <a:rPr lang="en-US" dirty="0"/>
              <a:t>USER SERVICE APIS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FF734-6D6E-1645-0EF2-E8BE3E584A1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9338" y="804863"/>
            <a:ext cx="5716587" cy="5248276"/>
          </a:xfrm>
        </p:spPr>
        <p:txBody>
          <a:bodyPr anchor="ctr">
            <a:normAutofit/>
          </a:bodyPr>
          <a:lstStyle/>
          <a:p>
            <a:r>
              <a:rPr lang="en-US"/>
              <a:t>2) User Service — staff/customers &amp; roles :</a:t>
            </a:r>
          </a:p>
          <a:p>
            <a:r>
              <a:rPr lang="en-US"/>
              <a:t> GET /users → list users</a:t>
            </a:r>
          </a:p>
          <a:p>
            <a:r>
              <a:rPr lang="en-US"/>
              <a:t>GET /users/{id} → get one</a:t>
            </a:r>
          </a:p>
          <a:p>
            <a:r>
              <a:rPr lang="en-US"/>
              <a:t>POST /users → create body: { name, email, role }201 → created user</a:t>
            </a:r>
          </a:p>
          <a:p>
            <a:r>
              <a:rPr lang="en-US"/>
              <a:t>PUT /users/{id} → updated</a:t>
            </a:r>
          </a:p>
          <a:p>
            <a:r>
              <a:rPr lang="en-US"/>
              <a:t>ELETE /users/{id} → remove204 on success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F1CE7-A7B7-B3C4-6193-0AADE47842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303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C9046-E83B-DCFF-48E5-D2899D292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AD226-167C-199B-CB7C-8AB6FF077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608" y="804862"/>
            <a:ext cx="3401992" cy="5121375"/>
          </a:xfrm>
        </p:spPr>
        <p:txBody>
          <a:bodyPr anchor="ctr">
            <a:normAutofit/>
          </a:bodyPr>
          <a:lstStyle/>
          <a:p>
            <a:r>
              <a:rPr lang="en-US" dirty="0"/>
              <a:t>SALES SERVICE APIS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FAA27-3D6E-B893-772B-2929577E6D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9338" y="804863"/>
            <a:ext cx="5716587" cy="5248276"/>
          </a:xfrm>
        </p:spPr>
        <p:txBody>
          <a:bodyPr anchor="ctr">
            <a:normAutofit/>
          </a:bodyPr>
          <a:lstStyle/>
          <a:p>
            <a:r>
              <a:rPr lang="en-US"/>
              <a:t>3) Sales Service — checkout &amp; sales history :</a:t>
            </a:r>
          </a:p>
          <a:p>
            <a:r>
              <a:rPr lang="en-US"/>
              <a:t> GET /sales → list sales</a:t>
            </a:r>
          </a:p>
          <a:p>
            <a:r>
              <a:rPr lang="en-US"/>
              <a:t>GET /sales/{id} → get one</a:t>
            </a:r>
          </a:p>
          <a:p>
            <a:r>
              <a:rPr lang="en-US"/>
              <a:t>POST /sales → create a sale (direct create with full-priced items)body: { items: [{ product Id, quantity, unit Price, tax }] }</a:t>
            </a:r>
          </a:p>
          <a:p>
            <a:r>
              <a:rPr lang="en-US"/>
              <a:t>PATCH Product Service stock with negative delta201 → { subtotal, tax, total, sale Id }</a:t>
            </a:r>
          </a:p>
          <a:p>
            <a:r>
              <a:rPr lang="en-US"/>
              <a:t>DELETE /sales/{id} → DELETS SALE.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264600-8933-EBFE-05E4-CCE387302C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41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4B023-0EEF-9F0B-A351-4635F34B7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2CC26-34FE-E564-7060-EFBD6218D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608" y="804862"/>
            <a:ext cx="3401992" cy="5121375"/>
          </a:xfrm>
        </p:spPr>
        <p:txBody>
          <a:bodyPr anchor="ctr">
            <a:normAutofit/>
          </a:bodyPr>
          <a:lstStyle/>
          <a:p>
            <a:r>
              <a:rPr lang="en-US" dirty="0"/>
              <a:t>API GATEWAY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47DEE-E20B-108F-E9A7-8281BB487C2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9338" y="804863"/>
            <a:ext cx="5716587" cy="5248276"/>
          </a:xfrm>
        </p:spPr>
        <p:txBody>
          <a:bodyPr anchor="ctr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700" dirty="0"/>
              <a:t>4) API Gateway — </a:t>
            </a:r>
            <a:r>
              <a:rPr lang="en-US" sz="1600" dirty="0"/>
              <a:t>acts as a single </a:t>
            </a:r>
            <a:r>
              <a:rPr lang="en-US" sz="1600"/>
              <a:t>entry point.</a:t>
            </a:r>
            <a:endParaRPr lang="en-US" sz="1700" dirty="0"/>
          </a:p>
          <a:p>
            <a:pPr>
              <a:lnSpc>
                <a:spcPct val="115000"/>
              </a:lnSpc>
            </a:pPr>
            <a:r>
              <a:rPr lang="en-US" sz="1700" dirty="0"/>
              <a:t>Users (examples):admin / admin@123manager / manager@123cashier / cashier@123viewer / viewer@123</a:t>
            </a:r>
          </a:p>
          <a:p>
            <a:pPr>
              <a:lnSpc>
                <a:spcPct val="115000"/>
              </a:lnSpc>
            </a:pPr>
            <a:r>
              <a:rPr lang="en-US" sz="1700" dirty="0"/>
              <a:t>POST /auth/</a:t>
            </a:r>
            <a:r>
              <a:rPr lang="en-US" sz="1700" dirty="0" err="1"/>
              <a:t>loginbody</a:t>
            </a:r>
            <a:r>
              <a:rPr lang="en-US" sz="1700" dirty="0"/>
              <a:t>: { "username": "cashier", "password": "cashier@123" }200 → { "</a:t>
            </a:r>
            <a:r>
              <a:rPr lang="en-US" sz="1700" dirty="0" err="1"/>
              <a:t>access_token</a:t>
            </a:r>
            <a:r>
              <a:rPr lang="en-US" sz="1700" dirty="0"/>
              <a:t>": "&lt;JWT&gt;" }</a:t>
            </a:r>
          </a:p>
          <a:p>
            <a:pPr>
              <a:lnSpc>
                <a:spcPct val="115000"/>
              </a:lnSpc>
            </a:pPr>
            <a:r>
              <a:rPr lang="en-US" sz="1700" dirty="0"/>
              <a:t>Routed paths (examples):</a:t>
            </a:r>
          </a:p>
          <a:p>
            <a:pPr>
              <a:lnSpc>
                <a:spcPct val="115000"/>
              </a:lnSpc>
            </a:pPr>
            <a:r>
              <a:rPr lang="en-US" sz="1700" dirty="0"/>
              <a:t>/</a:t>
            </a:r>
            <a:r>
              <a:rPr lang="en-US" sz="1700" dirty="0" err="1"/>
              <a:t>api</a:t>
            </a:r>
            <a:r>
              <a:rPr lang="en-US" sz="1700" dirty="0"/>
              <a:t>/products/** → product-service</a:t>
            </a:r>
          </a:p>
          <a:p>
            <a:pPr>
              <a:lnSpc>
                <a:spcPct val="115000"/>
              </a:lnSpc>
            </a:pPr>
            <a:r>
              <a:rPr lang="en-US" sz="1700" dirty="0" err="1"/>
              <a:t>api</a:t>
            </a:r>
            <a:r>
              <a:rPr lang="en-US" sz="1700" dirty="0"/>
              <a:t>/users/** → user-service</a:t>
            </a:r>
          </a:p>
          <a:p>
            <a:pPr>
              <a:lnSpc>
                <a:spcPct val="115000"/>
              </a:lnSpc>
            </a:pPr>
            <a:r>
              <a:rPr lang="en-US" sz="1700" dirty="0"/>
              <a:t>/</a:t>
            </a:r>
            <a:r>
              <a:rPr lang="en-US" sz="1700" dirty="0" err="1"/>
              <a:t>api</a:t>
            </a:r>
            <a:r>
              <a:rPr lang="en-US" sz="1700" dirty="0"/>
              <a:t>/sales/** → sales-service</a:t>
            </a:r>
          </a:p>
          <a:p>
            <a:pPr>
              <a:lnSpc>
                <a:spcPct val="115000"/>
              </a:lnSpc>
            </a:pPr>
            <a:r>
              <a:rPr lang="en-US" sz="1700" dirty="0"/>
              <a:t>Typical frontend calls (through Gateway):</a:t>
            </a:r>
          </a:p>
          <a:p>
            <a:pPr>
              <a:lnSpc>
                <a:spcPct val="115000"/>
              </a:lnSpc>
            </a:pPr>
            <a:r>
              <a:rPr lang="en-US" sz="1700" dirty="0"/>
              <a:t>GET /</a:t>
            </a:r>
            <a:r>
              <a:rPr lang="en-US" sz="1700" dirty="0" err="1"/>
              <a:t>api</a:t>
            </a:r>
            <a:r>
              <a:rPr lang="en-US" sz="1700" dirty="0"/>
              <a:t>/products     POST /</a:t>
            </a:r>
            <a:r>
              <a:rPr lang="en-US" sz="1700" dirty="0" err="1"/>
              <a:t>api</a:t>
            </a:r>
            <a:r>
              <a:rPr lang="en-US" sz="1700" dirty="0"/>
              <a:t>/products    POST /</a:t>
            </a:r>
            <a:r>
              <a:rPr lang="en-US" sz="1700" dirty="0" err="1"/>
              <a:t>api</a:t>
            </a:r>
            <a:r>
              <a:rPr lang="en-US" sz="1700" dirty="0"/>
              <a:t>/sales/checkout  GET /</a:t>
            </a:r>
            <a:r>
              <a:rPr lang="en-US" sz="1700" dirty="0" err="1"/>
              <a:t>api</a:t>
            </a:r>
            <a:r>
              <a:rPr lang="en-US" sz="1700" dirty="0"/>
              <a:t>/users</a:t>
            </a:r>
          </a:p>
          <a:p>
            <a:pPr>
              <a:lnSpc>
                <a:spcPct val="115000"/>
              </a:lnSpc>
            </a:pPr>
            <a:endParaRPr lang="en-US" sz="17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7A415B-A943-70BF-89D9-344BABCC6F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34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EAB21749-21E0-B555-8423-AF94BE3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608" y="804862"/>
            <a:ext cx="3401992" cy="5121375"/>
          </a:xfrm>
        </p:spPr>
        <p:txBody>
          <a:bodyPr anchor="ctr">
            <a:normAutofit/>
          </a:bodyPr>
          <a:lstStyle/>
          <a:p>
            <a:r>
              <a:rPr lang="en-US" dirty="0"/>
              <a:t>ARCHICHECTURE 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BD58C5E-78CC-6570-B8F3-CCD720FC0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13493" y="804863"/>
            <a:ext cx="5248276" cy="5248276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D15DC2-8425-2530-3D59-ABE5D5C4AD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87306C-81BA-4795-A5CA-9392456A8C1E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7824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175_Win32_SL_V6" id="{2596AF0E-92BF-4F5A-A2A1-B1C9D33CD0CE}" vid="{0709752F-9199-467A-B305-5274ECB683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9424615-5FE5-4F43-AE24-3BC9A053268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19A644-6410-4EC7-894C-877E70305DF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5AD180A-D253-4F84-BD24-8EE736E655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{4287815E-ABDB-4125-BEF5-74C44E4F7E6B}TF8c6975b0-03aa-48e8-8a23-2a6072f108da7bca746b_win32-937fb968a2bf</Template>
  <TotalTime>149</TotalTime>
  <Words>812</Words>
  <Application>Microsoft Office PowerPoint</Application>
  <PresentationFormat>Widescreen</PresentationFormat>
  <Paragraphs>95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Tenorite </vt:lpstr>
      <vt:lpstr>Tenorite Bold</vt:lpstr>
      <vt:lpstr>Custom</vt:lpstr>
      <vt:lpstr>Supermarket Management System using Microservices Architecture and Angular Frontend.</vt:lpstr>
      <vt:lpstr>AGENDA</vt:lpstr>
      <vt:lpstr>LANGUAGES USED</vt:lpstr>
      <vt:lpstr>Architecture used — Microservices</vt:lpstr>
      <vt:lpstr>INVENTORY SERVICE APIS</vt:lpstr>
      <vt:lpstr>USER SERVICE APIS</vt:lpstr>
      <vt:lpstr>SALES SERVICE APIS</vt:lpstr>
      <vt:lpstr>API GATEWAY </vt:lpstr>
      <vt:lpstr>ARCHICHECTURE </vt:lpstr>
      <vt:lpstr>DOCKERS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Kumar Mnajunath Thalla</dc:creator>
  <cp:lastModifiedBy>Kumar Mnajunath Thalla</cp:lastModifiedBy>
  <cp:revision>1</cp:revision>
  <dcterms:created xsi:type="dcterms:W3CDTF">2025-08-29T01:36:07Z</dcterms:created>
  <dcterms:modified xsi:type="dcterms:W3CDTF">2025-08-29T07:53:21Z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